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9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1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3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  <p:sldMasterId id="2147483898" r:id="rId2"/>
    <p:sldMasterId id="2147483921" r:id="rId3"/>
    <p:sldMasterId id="2147483944" r:id="rId4"/>
    <p:sldMasterId id="2147484205" r:id="rId5"/>
    <p:sldMasterId id="2147484212" r:id="rId6"/>
    <p:sldMasterId id="2147484219" r:id="rId7"/>
    <p:sldMasterId id="2147484226" r:id="rId8"/>
    <p:sldMasterId id="2147484233" r:id="rId9"/>
    <p:sldMasterId id="2147484240" r:id="rId10"/>
    <p:sldMasterId id="2147484247" r:id="rId11"/>
    <p:sldMasterId id="2147484254" r:id="rId12"/>
    <p:sldMasterId id="2147484261" r:id="rId13"/>
    <p:sldMasterId id="2147484268" r:id="rId14"/>
    <p:sldMasterId id="2147484302" r:id="rId15"/>
  </p:sldMasterIdLst>
  <p:notesMasterIdLst>
    <p:notesMasterId r:id="rId57"/>
  </p:notesMasterIdLst>
  <p:sldIdLst>
    <p:sldId id="463" r:id="rId16"/>
    <p:sldId id="464" r:id="rId17"/>
    <p:sldId id="465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372" r:id="rId30"/>
    <p:sldId id="373" r:id="rId31"/>
    <p:sldId id="374" r:id="rId32"/>
    <p:sldId id="405" r:id="rId33"/>
    <p:sldId id="419" r:id="rId34"/>
    <p:sldId id="422" r:id="rId35"/>
    <p:sldId id="421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20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9" r:id="rId53"/>
    <p:sldId id="440" r:id="rId54"/>
    <p:sldId id="441" r:id="rId55"/>
    <p:sldId id="44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C45C1-A7D6-4FAC-A3EB-223F5ED6A380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745A-3BFC-4F56-954C-89EFD691A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3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3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3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3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36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216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788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15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377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956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935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30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777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312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649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064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440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302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903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972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5485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445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146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435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434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31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146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84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706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499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832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32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6388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525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470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062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3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93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766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587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000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938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6871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802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820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819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98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45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103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084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6837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757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7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172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987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0027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910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414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89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0104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7455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235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781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27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4826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0212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6718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4917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858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88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5744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997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74848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565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14739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6493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717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1725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9272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0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93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95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2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9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9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314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18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33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646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16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08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1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75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18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763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295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333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98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64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83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861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7348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09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53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902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136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9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01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5558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060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318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74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820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70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21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686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73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764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55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89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73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64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544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4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432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4050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87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043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55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0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92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2247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265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041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5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074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235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80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397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34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36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334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19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362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8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572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914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52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410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6349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81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21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5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65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215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4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496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274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254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569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72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460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301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516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408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678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2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7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3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9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5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3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9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5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6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6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9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3682" r:id="rId12"/>
    <p:sldLayoutId id="2147483683" r:id="rId13"/>
    <p:sldLayoutId id="2147483684" r:id="rId14"/>
    <p:sldLayoutId id="2147483686" r:id="rId15"/>
    <p:sldLayoutId id="2147483687" r:id="rId16"/>
    <p:sldLayoutId id="2147484185" r:id="rId17"/>
    <p:sldLayoutId id="2147484186" r:id="rId18"/>
    <p:sldLayoutId id="2147484187" r:id="rId19"/>
    <p:sldLayoutId id="2147484189" r:id="rId20"/>
    <p:sldLayoutId id="2147484190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7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6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1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90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9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3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2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3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58351" y="560384"/>
            <a:ext cx="9259571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dirty="0" smtClean="0">
                <a:latin typeface="+mj-ea"/>
              </a:rPr>
              <a:t>35</a:t>
            </a:r>
            <a:r>
              <a:rPr lang="ko-KR" altLang="en-US" sz="4000" dirty="0" smtClean="0"/>
              <a:t>강 </a:t>
            </a:r>
            <a:r>
              <a:rPr lang="ko-KR" altLang="en-US" sz="4000" dirty="0"/>
              <a:t>이벤트 </a:t>
            </a:r>
            <a:r>
              <a:rPr lang="ko-KR" altLang="en-US" sz="4000" dirty="0" smtClean="0"/>
              <a:t>처리와 </a:t>
            </a:r>
            <a:r>
              <a:rPr lang="ko-KR" altLang="en-US" sz="4000" dirty="0" err="1" smtClean="0"/>
              <a:t>액티비티간</a:t>
            </a:r>
            <a:r>
              <a:rPr lang="ko-KR" altLang="en-US" sz="4000" dirty="0" smtClean="0"/>
              <a:t> 이동</a:t>
            </a:r>
            <a:r>
              <a:rPr lang="en-US" altLang="ko-KR" sz="4000" dirty="0" smtClean="0"/>
              <a:t>-2</a:t>
            </a:r>
            <a:r>
              <a:rPr lang="ko-KR" altLang="en-US" sz="4000" dirty="0" smtClean="0"/>
              <a:t>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479173" y="1757054"/>
            <a:ext cx="8395895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인텐트를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사용한 정보전달과 처리과정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명화목록과 클릭 이벤트 처리 </a:t>
            </a: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99363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03212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/>
              <a:t>[4-1] </a:t>
            </a:r>
            <a:r>
              <a:rPr lang="ko-KR" altLang="en-US" b="1" dirty="0"/>
              <a:t>명화 상세 화면 </a:t>
            </a:r>
            <a:r>
              <a:rPr lang="ko-KR" altLang="en-US" b="1" dirty="0" smtClean="0"/>
              <a:t>설계 </a:t>
            </a:r>
            <a:r>
              <a:rPr lang="en-US" altLang="ko-KR" b="1" dirty="0" smtClean="0"/>
              <a:t>(picture.xml)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" y="864096"/>
            <a:ext cx="5512212" cy="465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672446"/>
            <a:ext cx="5253002" cy="484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2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59" y="3096883"/>
            <a:ext cx="6119717" cy="317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4140" y="-49978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70299" y="342547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b="1" dirty="0" smtClean="0"/>
              <a:t>[4-2] </a:t>
            </a:r>
            <a:r>
              <a:rPr lang="ko-KR" altLang="en-US" b="1" dirty="0" smtClean="0"/>
              <a:t>명화 상세 화면 출</a:t>
            </a:r>
            <a:r>
              <a:rPr lang="ko-KR" altLang="en-US" b="1" dirty="0"/>
              <a:t>력</a:t>
            </a:r>
            <a:endParaRPr lang="en-US" altLang="ko-KR" b="1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/>
              <a:t> picture.xml</a:t>
            </a:r>
            <a:r>
              <a:rPr lang="ko-KR" altLang="en-US" sz="1500" dirty="0"/>
              <a:t>를 통해 클릭된 명화의 내용을 출력하는 </a:t>
            </a:r>
            <a:r>
              <a:rPr lang="en-US" altLang="ko-KR" sz="1500" dirty="0"/>
              <a:t>Picture.java </a:t>
            </a:r>
            <a:r>
              <a:rPr lang="ko-KR" altLang="en-US" sz="1500" dirty="0"/>
              <a:t>클래스 추가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b="1" dirty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b="1" dirty="0"/>
              <a:t> </a:t>
            </a:r>
            <a:r>
              <a:rPr lang="ko-KR" altLang="en-US" b="1" dirty="0" smtClean="0"/>
              <a:t>자바 클래스 추가하기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            1) java/</a:t>
            </a:r>
            <a:r>
              <a:rPr lang="en-US" altLang="ko-KR" sz="1500" dirty="0" err="1"/>
              <a:t>com.example.gallery</a:t>
            </a:r>
            <a:r>
              <a:rPr lang="en-US" altLang="ko-KR" sz="1500" dirty="0"/>
              <a:t> </a:t>
            </a:r>
            <a:r>
              <a:rPr lang="ko-KR" altLang="en-US" sz="1500" dirty="0"/>
              <a:t>폴더에서 마우스 오른쪽 버튼 클릭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“New </a:t>
            </a:r>
            <a:r>
              <a:rPr lang="ko-KR" altLang="en-US" sz="1500" dirty="0"/>
              <a:t>→ </a:t>
            </a:r>
            <a:r>
              <a:rPr lang="en-US" altLang="ko-KR" sz="1500" dirty="0"/>
              <a:t>Java Class”</a:t>
            </a:r>
            <a:r>
              <a:rPr lang="ko-KR" altLang="en-US" sz="1500" dirty="0"/>
              <a:t>클릭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sp>
        <p:nvSpPr>
          <p:cNvPr id="8" name="오른쪽 화살표 7"/>
          <p:cNvSpPr/>
          <p:nvPr/>
        </p:nvSpPr>
        <p:spPr>
          <a:xfrm>
            <a:off x="7323925" y="3830266"/>
            <a:ext cx="432049" cy="288032"/>
          </a:xfrm>
          <a:prstGeom prst="rightArrow">
            <a:avLst/>
          </a:prstGeom>
          <a:solidFill>
            <a:srgbClr val="EE736C"/>
          </a:solidFill>
          <a:ln>
            <a:solidFill>
              <a:srgbClr val="EB5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74" y="3290869"/>
            <a:ext cx="3087796" cy="243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166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/>
              <a:t>[4-2] </a:t>
            </a:r>
            <a:r>
              <a:rPr lang="ko-KR" altLang="en-US" b="1" dirty="0"/>
              <a:t>명화 상세 화면 </a:t>
            </a:r>
            <a:r>
              <a:rPr lang="ko-KR" altLang="en-US" b="1" dirty="0" smtClean="0"/>
              <a:t>출력</a:t>
            </a:r>
            <a:r>
              <a:rPr lang="en-US" altLang="ko-KR" b="1" dirty="0" smtClean="0"/>
              <a:t>(Picture.java)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7" y="811954"/>
            <a:ext cx="7578155" cy="56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2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22057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/>
              <a:t>[4-2] </a:t>
            </a:r>
            <a:r>
              <a:rPr lang="ko-KR" altLang="en-US" b="1" dirty="0"/>
              <a:t>명화 상세 화면 </a:t>
            </a:r>
            <a:r>
              <a:rPr lang="ko-KR" altLang="en-US" b="1" dirty="0" smtClean="0"/>
              <a:t>출력</a:t>
            </a:r>
            <a:r>
              <a:rPr lang="en-US" altLang="ko-KR" b="1" dirty="0" smtClean="0"/>
              <a:t>(Picture.java)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135187" y="864096"/>
            <a:ext cx="9320691" cy="5589240"/>
            <a:chOff x="611188" y="1504330"/>
            <a:chExt cx="6985150" cy="4922776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9" y="1504330"/>
              <a:ext cx="6985148" cy="3979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5483963"/>
              <a:ext cx="6985150" cy="943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3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10733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75408" y="442781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 smtClean="0"/>
              <a:t>[</a:t>
            </a:r>
            <a:r>
              <a:rPr lang="en-US" altLang="ko-KR" b="1" dirty="0"/>
              <a:t>5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명화 상세 </a:t>
            </a: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클래스 등록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70" y="874829"/>
            <a:ext cx="6805628" cy="606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0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4" y="628647"/>
            <a:ext cx="11471128" cy="3598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53087" cy="46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75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60121" cy="42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9" y="507073"/>
            <a:ext cx="11422159" cy="1390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9" y="1982995"/>
            <a:ext cx="11425902" cy="145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49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" y="68709"/>
            <a:ext cx="2303253" cy="4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606444"/>
            <a:ext cx="11822199" cy="1645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" y="2354509"/>
            <a:ext cx="11865596" cy="278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43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3153"/>
            <a:ext cx="3640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400" dirty="0" err="1" smtClean="0"/>
              <a:t>명화앨범집</a:t>
            </a:r>
            <a:r>
              <a:rPr lang="ko-KR" altLang="en-US" sz="2400" dirty="0" smtClean="0"/>
              <a:t> 출력하기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35" t="1042" r="8749" b="2609"/>
          <a:stretch/>
        </p:blipFill>
        <p:spPr>
          <a:xfrm>
            <a:off x="491707" y="629726"/>
            <a:ext cx="2846717" cy="5862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803" t="1207" r="7953" b="2251"/>
          <a:stretch/>
        </p:blipFill>
        <p:spPr>
          <a:xfrm>
            <a:off x="4563373" y="389201"/>
            <a:ext cx="2907102" cy="6011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317" t="1252" r="8210" b="2324"/>
          <a:stretch/>
        </p:blipFill>
        <p:spPr>
          <a:xfrm>
            <a:off x="8798942" y="396815"/>
            <a:ext cx="2889849" cy="595222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23691" y="2104845"/>
            <a:ext cx="672860" cy="759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596551" y="1311215"/>
            <a:ext cx="2078966" cy="1224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253487" y="1621766"/>
            <a:ext cx="4554747" cy="155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151298" y="1242204"/>
            <a:ext cx="2337759" cy="2760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52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4599" b="43749"/>
          <a:stretch/>
        </p:blipFill>
        <p:spPr>
          <a:xfrm>
            <a:off x="120769" y="369333"/>
            <a:ext cx="11835441" cy="57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"/>
          <p:cNvSpPr txBox="1">
            <a:spLocks/>
          </p:cNvSpPr>
          <p:nvPr/>
        </p:nvSpPr>
        <p:spPr>
          <a:xfrm>
            <a:off x="0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solidFill>
                  <a:schemeClr val="tx1"/>
                </a:solidFill>
              </a:rPr>
              <a:t>정보 전달의 기본 원리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263264" y="369710"/>
            <a:ext cx="7560840" cy="506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>
                <a:solidFill>
                  <a:schemeClr val="tx1"/>
                </a:solidFill>
                <a:ea typeface="HY견고딕" pitchFamily="18" charset="-127"/>
              </a:rPr>
              <a:t> </a:t>
            </a:r>
            <a:r>
              <a:rPr lang="ko-KR" altLang="en-US" sz="1600" b="1" dirty="0" err="1" smtClean="0">
                <a:solidFill>
                  <a:schemeClr val="tx1"/>
                </a:solidFill>
                <a:ea typeface="HY견고딕" pitchFamily="18" charset="-127"/>
              </a:rPr>
              <a:t>인텐트를</a:t>
            </a:r>
            <a:r>
              <a:rPr lang="ko-KR" altLang="en-US" sz="1600" b="1" dirty="0" smtClean="0">
                <a:solidFill>
                  <a:schemeClr val="tx1"/>
                </a:solidFill>
                <a:ea typeface="HY견고딕" pitchFamily="18" charset="-127"/>
              </a:rPr>
              <a:t> 이용한 </a:t>
            </a:r>
            <a:r>
              <a:rPr lang="ko-KR" altLang="en-US" sz="1600" b="1" dirty="0" err="1" smtClean="0">
                <a:solidFill>
                  <a:schemeClr val="tx1"/>
                </a:solidFill>
                <a:ea typeface="HY견고딕" pitchFamily="18" charset="-127"/>
              </a:rPr>
              <a:t>액티비티</a:t>
            </a:r>
            <a:r>
              <a:rPr lang="ko-KR" altLang="en-US" sz="1600" b="1" dirty="0" smtClean="0">
                <a:solidFill>
                  <a:schemeClr val="tx1"/>
                </a:solidFill>
                <a:ea typeface="HY견고딕" pitchFamily="18" charset="-127"/>
              </a:rPr>
              <a:t> 호출 및 정보전달의 기본원리</a:t>
            </a:r>
            <a:endParaRPr lang="en-US" altLang="ko-KR" sz="1600" b="1" dirty="0" smtClean="0">
              <a:solidFill>
                <a:schemeClr val="tx1"/>
              </a:solidFill>
              <a:ea typeface="HY견고딕" pitchFamily="18" charset="-127"/>
            </a:endParaRPr>
          </a:p>
        </p:txBody>
      </p:sp>
      <p:pic>
        <p:nvPicPr>
          <p:cNvPr id="12" name="Picture 2" descr="C:\Users\한혜인\Downloads\a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8" y="693865"/>
            <a:ext cx="7202761" cy="62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말풍선: 사각형 2"/>
          <p:cNvSpPr/>
          <p:nvPr/>
        </p:nvSpPr>
        <p:spPr>
          <a:xfrm>
            <a:off x="3679380" y="3675082"/>
            <a:ext cx="2513780" cy="1298686"/>
          </a:xfrm>
          <a:prstGeom prst="wedgeRectCallout">
            <a:avLst>
              <a:gd name="adj1" fmla="val -45550"/>
              <a:gd name="adj2" fmla="val 75393"/>
            </a:avLst>
          </a:prstGeom>
          <a:solidFill>
            <a:srgbClr val="EFF7F7"/>
          </a:solidFill>
          <a:ln w="44450">
            <a:solidFill>
              <a:srgbClr val="61AFAD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46212" y="3893649"/>
            <a:ext cx="331773" cy="331773"/>
            <a:chOff x="8877461" y="716337"/>
            <a:chExt cx="396044" cy="396044"/>
          </a:xfrm>
        </p:grpSpPr>
        <p:sp>
          <p:nvSpPr>
            <p:cNvPr id="15" name="타원 14"/>
            <p:cNvSpPr/>
            <p:nvPr/>
          </p:nvSpPr>
          <p:spPr>
            <a:xfrm>
              <a:off x="8877461" y="716337"/>
              <a:ext cx="396044" cy="396044"/>
            </a:xfrm>
            <a:prstGeom prst="ellipse">
              <a:avLst/>
            </a:prstGeom>
            <a:solidFill>
              <a:srgbClr val="FCFADC"/>
            </a:solidFill>
            <a:ln>
              <a:solidFill>
                <a:srgbClr val="EE9A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298" b="42951" l="1991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5" t="20821" r="15054" b="62558"/>
            <a:stretch/>
          </p:blipFill>
          <p:spPr>
            <a:xfrm>
              <a:off x="8913465" y="770593"/>
              <a:ext cx="360040" cy="318026"/>
            </a:xfrm>
            <a:prstGeom prst="rect">
              <a:avLst/>
            </a:prstGeom>
          </p:spPr>
        </p:pic>
      </p:grpSp>
      <p:sp>
        <p:nvSpPr>
          <p:cNvPr id="17" name="텍스트 개체 틀 2"/>
          <p:cNvSpPr txBox="1">
            <a:spLocks/>
          </p:cNvSpPr>
          <p:nvPr/>
        </p:nvSpPr>
        <p:spPr>
          <a:xfrm>
            <a:off x="3679380" y="4181680"/>
            <a:ext cx="2464196" cy="19517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 u="sng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콜백</a:t>
            </a:r>
            <a:r>
              <a:rPr lang="en-US" altLang="ko-KR" sz="11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(callback)</a:t>
            </a:r>
            <a:r>
              <a:rPr lang="ko-KR" altLang="en-US" sz="1100" b="1" u="sng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</a:t>
            </a:r>
            <a:endParaRPr lang="en-US" altLang="ko-KR" sz="1100" b="1" u="sng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이벤트가 발생했을 때 시스템이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인지하고 이벤트 처리를 하기 위해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호출하는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91728" y="702446"/>
            <a:ext cx="77091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</a:t>
            </a:r>
            <a:r>
              <a:rPr lang="ko-KR" altLang="en-US" dirty="0"/>
              <a:t>갤러리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name="app_name2"&gt;</a:t>
            </a:r>
            <a:r>
              <a:rPr lang="ko-KR" altLang="en-US" dirty="0"/>
              <a:t>명화</a:t>
            </a:r>
            <a:r>
              <a:rPr lang="en-US" altLang="ko-KR" dirty="0"/>
              <a:t>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name="title01"&gt;Starry Night&lt;/string&gt;</a:t>
            </a:r>
          </a:p>
          <a:p>
            <a:r>
              <a:rPr lang="en-US" altLang="ko-KR" dirty="0"/>
              <a:t>    &lt;string name="artist01"&gt;</a:t>
            </a:r>
            <a:r>
              <a:rPr lang="ko-KR" altLang="en-US" dirty="0"/>
              <a:t>고흐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name="picture01"&gt;</a:t>
            </a:r>
            <a:r>
              <a:rPr lang="en-US" altLang="ko-KR" dirty="0" err="1"/>
              <a:t>starry_night</a:t>
            </a:r>
            <a:r>
              <a:rPr lang="en-US" altLang="ko-KR" dirty="0"/>
              <a:t>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name="title02"&gt;Still Life with Kettle&lt;/string&gt;</a:t>
            </a:r>
          </a:p>
          <a:p>
            <a:r>
              <a:rPr lang="en-US" altLang="ko-KR" dirty="0"/>
              <a:t>    &lt;string name="artist02"&gt;</a:t>
            </a:r>
            <a:r>
              <a:rPr lang="ko-KR" altLang="en-US" dirty="0"/>
              <a:t>폴 세잔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name="picture02"&gt;</a:t>
            </a:r>
            <a:r>
              <a:rPr lang="en-US" altLang="ko-KR" dirty="0" err="1"/>
              <a:t>still_life_with_kettle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232536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7" y="0"/>
            <a:ext cx="832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/>
              <a:t>starry_night.png</a:t>
            </a:r>
            <a:r>
              <a:rPr lang="ko-KR" altLang="en-US" dirty="0" smtClean="0"/>
              <a:t>파일과 </a:t>
            </a:r>
            <a:r>
              <a:rPr lang="en-US" altLang="ko-KR" dirty="0"/>
              <a:t>still_life_with_kettle.png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3842" b="23739"/>
          <a:stretch/>
        </p:blipFill>
        <p:spPr>
          <a:xfrm>
            <a:off x="534838" y="369332"/>
            <a:ext cx="11490385" cy="64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1608" b="38612"/>
          <a:stretch/>
        </p:blipFill>
        <p:spPr>
          <a:xfrm>
            <a:off x="172528" y="369332"/>
            <a:ext cx="11792212" cy="59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447" b="9881"/>
          <a:stretch/>
        </p:blipFill>
        <p:spPr>
          <a:xfrm>
            <a:off x="500332" y="0"/>
            <a:ext cx="9980762" cy="67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8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0936" y="0"/>
            <a:ext cx="936828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="vertical"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android:paddingBottom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android:paddingLeft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="10dp"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android:paddingTop</a:t>
            </a:r>
            <a:r>
              <a:rPr lang="en-US" altLang="ko-KR" sz="1600" dirty="0"/>
              <a:t>="10dp" 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</a:t>
            </a:r>
            <a:r>
              <a:rPr lang="en-US" altLang="ko-KR" sz="1600" dirty="0" err="1"/>
              <a:t>LinearLayout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match_parent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android:orientation</a:t>
            </a:r>
            <a:r>
              <a:rPr lang="en-US" altLang="ko-KR" sz="1600" dirty="0"/>
              <a:t>="horizontal"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android:id</a:t>
            </a:r>
            <a:r>
              <a:rPr lang="en-US" altLang="ko-KR" sz="1600" dirty="0"/>
              <a:t>="@+id/item01"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android:tag</a:t>
            </a:r>
            <a:r>
              <a:rPr lang="en-US" altLang="ko-KR" sz="1600" dirty="0"/>
              <a:t>="01"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android:clickable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android:onClick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displayPicture</a:t>
            </a:r>
            <a:r>
              <a:rPr lang="en-US" altLang="ko-KR" sz="1600" dirty="0"/>
              <a:t>" &gt;</a:t>
            </a:r>
          </a:p>
          <a:p>
            <a:r>
              <a:rPr lang="en-US" altLang="ko-KR" sz="1600" dirty="0"/>
              <a:t>        &lt;</a:t>
            </a:r>
            <a:r>
              <a:rPr lang="en-US" altLang="ko-KR" sz="1600" dirty="0" err="1"/>
              <a:t>ImageView</a:t>
            </a:r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="0dp"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android:src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drawable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starry_night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android:paddingRight</a:t>
            </a:r>
            <a:r>
              <a:rPr lang="en-US" altLang="ko-KR" sz="1600" dirty="0"/>
              <a:t>="5sp"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android:layout_weight</a:t>
            </a:r>
            <a:r>
              <a:rPr lang="en-US" altLang="ko-KR" sz="1600" dirty="0"/>
              <a:t>="1"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android:adjustViewBounds</a:t>
            </a:r>
            <a:r>
              <a:rPr lang="en-US" altLang="ko-KR" sz="1600" dirty="0"/>
              <a:t>="true" /&gt;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3539" y="597498"/>
            <a:ext cx="69241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="@string/title01"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 /&gt;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="@string/artist01" /&gt;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50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3719" y="511711"/>
            <a:ext cx="86724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="horizontal"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="@+id/item02"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android:tag</a:t>
            </a:r>
            <a:r>
              <a:rPr lang="en-US" altLang="ko-KR" dirty="0"/>
              <a:t>="02"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android:onClick</a:t>
            </a:r>
            <a:r>
              <a:rPr lang="en-US" altLang="ko-KR" dirty="0"/>
              <a:t>="</a:t>
            </a:r>
            <a:r>
              <a:rPr lang="en-US" altLang="ko-KR" dirty="0" err="1"/>
              <a:t>displayPicture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android:src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still_life_with_kettle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="5sp"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893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45079" y="433120"/>
            <a:ext cx="75797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="0dp"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="2"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="@string/title02"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 /&gt;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="@string/artist02" /&gt;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11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9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[picture.xml]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4040"/>
            <a:ext cx="990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l</a:t>
            </a:r>
            <a:r>
              <a:rPr lang="en-US" altLang="ko-KR" dirty="0" smtClean="0">
                <a:solidFill>
                  <a:srgbClr val="FF0000"/>
                </a:solidFill>
              </a:rPr>
              <a:t>ayout</a:t>
            </a:r>
            <a:r>
              <a:rPr lang="ko-KR" altLang="en-US" dirty="0" smtClean="0">
                <a:solidFill>
                  <a:srgbClr val="FF0000"/>
                </a:solidFill>
              </a:rPr>
              <a:t>폴더에서 오른쪽 버튼을 누르고 </a:t>
            </a:r>
            <a:r>
              <a:rPr lang="en-US" altLang="ko-KR" dirty="0" err="1" smtClean="0">
                <a:solidFill>
                  <a:srgbClr val="FF0000"/>
                </a:solidFill>
              </a:rPr>
              <a:t>New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Layout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생성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picture.xml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1998" b="34885"/>
          <a:stretch/>
        </p:blipFill>
        <p:spPr>
          <a:xfrm>
            <a:off x="189781" y="1020223"/>
            <a:ext cx="11766429" cy="55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3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51701" b="11753"/>
          <a:stretch/>
        </p:blipFill>
        <p:spPr>
          <a:xfrm>
            <a:off x="189781" y="94889"/>
            <a:ext cx="6590581" cy="6472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1975448"/>
            <a:ext cx="8143335" cy="47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0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smtClean="0">
                <a:solidFill>
                  <a:schemeClr val="tx1"/>
                </a:solidFill>
              </a:rPr>
              <a:t>정보 전달의 기본 원리</a:t>
            </a:r>
            <a:endPara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418540" y="463200"/>
            <a:ext cx="8417729" cy="1488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인텐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트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(Intent)</a:t>
            </a:r>
          </a:p>
          <a:p>
            <a:pPr marL="800100" lvl="1" indent="-34290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000" dirty="0" smtClean="0">
                <a:solidFill>
                  <a:schemeClr val="tx1"/>
                </a:solidFill>
              </a:rPr>
              <a:t> 호출과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액티비티</a:t>
            </a:r>
            <a:r>
              <a:rPr lang="ko-KR" altLang="en-US" sz="2000" dirty="0" smtClean="0">
                <a:solidFill>
                  <a:schemeClr val="tx1"/>
                </a:solidFill>
              </a:rPr>
              <a:t> 간 정보를 전달할 때 이용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50" y="1207546"/>
            <a:ext cx="8809484" cy="56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23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4504" b="28283"/>
          <a:stretch/>
        </p:blipFill>
        <p:spPr>
          <a:xfrm>
            <a:off x="120769" y="150961"/>
            <a:ext cx="10489722" cy="64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9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303" b="9253"/>
          <a:stretch/>
        </p:blipFill>
        <p:spPr>
          <a:xfrm>
            <a:off x="465825" y="0"/>
            <a:ext cx="9834113" cy="6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3630" y="258208"/>
            <a:ext cx="1090378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android:onClick</a:t>
            </a:r>
            <a:r>
              <a:rPr lang="en-US" altLang="ko-KR" dirty="0"/>
              <a:t>="</a:t>
            </a:r>
            <a:r>
              <a:rPr lang="en-US" altLang="ko-KR" dirty="0" err="1"/>
              <a:t>closePicture</a:t>
            </a:r>
            <a:r>
              <a:rPr lang="en-US" altLang="ko-KR" dirty="0"/>
              <a:t>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="@+id/title"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 /&gt;</a:t>
            </a:r>
          </a:p>
        </p:txBody>
      </p:sp>
    </p:spTree>
    <p:extLst>
      <p:ext uri="{BB962C8B-B14F-4D97-AF65-F5344CB8AC3E}">
        <p14:creationId xmlns:p14="http://schemas.microsoft.com/office/powerpoint/2010/main" val="60714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2438" y="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="@+id/artist"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android:layout_marginBottom</a:t>
            </a:r>
            <a:r>
              <a:rPr lang="en-US" altLang="ko-KR" dirty="0"/>
              <a:t>="10dp"/&gt;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="@+id/picture"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android:maxWidth</a:t>
            </a:r>
            <a:r>
              <a:rPr lang="en-US" altLang="ko-KR" dirty="0"/>
              <a:t>="200dp"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android:maxHeight</a:t>
            </a:r>
            <a:r>
              <a:rPr lang="en-US" altLang="ko-KR" dirty="0"/>
              <a:t>="200dp"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android:adjustViewBounds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android:layout_marginBottom</a:t>
            </a:r>
            <a:r>
              <a:rPr lang="en-US" altLang="ko-KR" dirty="0"/>
              <a:t>="20dp"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278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3273" b="13182"/>
          <a:stretch/>
        </p:blipFill>
        <p:spPr>
          <a:xfrm>
            <a:off x="750499" y="369332"/>
            <a:ext cx="9894497" cy="62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7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7585" y="149922"/>
            <a:ext cx="1111944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com.example.gallery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android.content.Intent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android.graphics.Picture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android.support.v7.app.AppCompatActivity;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android.os.Bundle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android.view.View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android.widget.LinearLayout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android.widget.Toast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MainActivity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AppCompatActivity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/>
              <a:t>    @Override</a:t>
            </a:r>
          </a:p>
          <a:p>
            <a:r>
              <a:rPr lang="en-US" altLang="ko-KR" sz="1400" dirty="0"/>
              <a:t>    protected void </a:t>
            </a:r>
            <a:r>
              <a:rPr lang="en-US" altLang="ko-KR" sz="1400" dirty="0" err="1"/>
              <a:t>onCreate</a:t>
            </a:r>
            <a:r>
              <a:rPr lang="en-US" altLang="ko-KR" sz="1400" dirty="0"/>
              <a:t>(Bundle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super.onCreate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setContentView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R.layout.activity_main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r>
              <a:rPr lang="en-US" altLang="ko-KR" sz="1400" dirty="0"/>
              <a:t>    public void </a:t>
            </a:r>
            <a:r>
              <a:rPr lang="en-US" altLang="ko-KR" sz="1400" dirty="0" err="1"/>
              <a:t>displayPicture</a:t>
            </a:r>
            <a:r>
              <a:rPr lang="en-US" altLang="ko-KR" sz="1400" dirty="0"/>
              <a:t>(View v)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id = </a:t>
            </a:r>
            <a:r>
              <a:rPr lang="en-US" altLang="ko-KR" sz="1400" dirty="0" err="1"/>
              <a:t>v.getId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layout = (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v.findViewById</a:t>
            </a:r>
            <a:r>
              <a:rPr lang="en-US" altLang="ko-KR" sz="1400" dirty="0"/>
              <a:t>(id);</a:t>
            </a:r>
          </a:p>
          <a:p>
            <a:r>
              <a:rPr lang="en-US" altLang="ko-KR" sz="1400" dirty="0"/>
              <a:t>        String tag = (String) </a:t>
            </a:r>
            <a:r>
              <a:rPr lang="en-US" altLang="ko-KR" sz="1400" dirty="0" err="1"/>
              <a:t>layout.getTag</a:t>
            </a:r>
            <a:r>
              <a:rPr lang="en-US" altLang="ko-KR" sz="1400" dirty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//</a:t>
            </a:r>
            <a:r>
              <a:rPr lang="en-US" altLang="ko-KR" sz="1400" dirty="0" err="1"/>
              <a:t>Toast.makeText</a:t>
            </a:r>
            <a:r>
              <a:rPr lang="en-US" altLang="ko-KR" sz="1400" dirty="0"/>
              <a:t>(this, "</a:t>
            </a:r>
            <a:r>
              <a:rPr lang="ko-KR" altLang="en-US" sz="1400" dirty="0"/>
              <a:t>클릭한 아이템</a:t>
            </a:r>
            <a:r>
              <a:rPr lang="en-US" altLang="ko-KR" sz="1400" dirty="0"/>
              <a:t>: " + tag, </a:t>
            </a:r>
            <a:r>
              <a:rPr lang="en-US" altLang="ko-KR" sz="1400" dirty="0" err="1"/>
              <a:t>Toast.LENGTH_LONG</a:t>
            </a:r>
            <a:r>
              <a:rPr lang="en-US" altLang="ko-KR" sz="1400" dirty="0"/>
              <a:t>).show();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Intent it = new Intent(this, </a:t>
            </a:r>
            <a:r>
              <a:rPr lang="en-US" altLang="ko-KR" sz="1400" dirty="0" err="1"/>
              <a:t>PictureDesc.class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it.putExtra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it_tag</a:t>
            </a:r>
            <a:r>
              <a:rPr lang="en-US" altLang="ko-KR" sz="1400" dirty="0"/>
              <a:t>",  tag);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startActivity</a:t>
            </a:r>
            <a:r>
              <a:rPr lang="en-US" altLang="ko-KR" sz="1400" dirty="0"/>
              <a:t>(it);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4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0"/>
            <a:ext cx="273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[picture.java]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958" y="326795"/>
            <a:ext cx="1021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</a:rPr>
              <a:t>Java</a:t>
            </a:r>
            <a:r>
              <a:rPr lang="ko-KR" altLang="en-US" dirty="0" smtClean="0">
                <a:solidFill>
                  <a:srgbClr val="FF0000"/>
                </a:solidFill>
              </a:rPr>
              <a:t>폴더에서 </a:t>
            </a:r>
            <a:r>
              <a:rPr lang="en-US" altLang="ko-KR" dirty="0" err="1" smtClean="0">
                <a:solidFill>
                  <a:srgbClr val="FF0000"/>
                </a:solidFill>
              </a:rPr>
              <a:t>com.example.poeticalwork</a:t>
            </a:r>
            <a:r>
              <a:rPr lang="ko-KR" altLang="en-US" dirty="0" smtClean="0">
                <a:solidFill>
                  <a:srgbClr val="FF0000"/>
                </a:solidFill>
              </a:rPr>
              <a:t>폴더에 오른쪽 버튼을 눌러 </a:t>
            </a:r>
            <a:r>
              <a:rPr lang="en-US" altLang="ko-KR" dirty="0" err="1" smtClean="0">
                <a:solidFill>
                  <a:srgbClr val="FF0000"/>
                </a:solidFill>
              </a:rPr>
              <a:t>PictureDesc</a:t>
            </a:r>
            <a:r>
              <a:rPr lang="en-US" altLang="ko-KR" dirty="0" smtClean="0">
                <a:solidFill>
                  <a:srgbClr val="FF0000"/>
                </a:solidFill>
              </a:rPr>
              <a:t> class</a:t>
            </a:r>
            <a:r>
              <a:rPr lang="ko-KR" altLang="en-US" dirty="0" smtClean="0">
                <a:solidFill>
                  <a:srgbClr val="FF0000"/>
                </a:solidFill>
              </a:rPr>
              <a:t>를 생성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5686" b="23408"/>
          <a:stretch/>
        </p:blipFill>
        <p:spPr>
          <a:xfrm>
            <a:off x="396815" y="696127"/>
            <a:ext cx="7703388" cy="58389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7" y="1287077"/>
            <a:ext cx="5567183" cy="44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0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1195" b="12920"/>
          <a:stretch/>
        </p:blipFill>
        <p:spPr>
          <a:xfrm>
            <a:off x="0" y="0"/>
            <a:ext cx="11964838" cy="6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4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3079" y="188244"/>
            <a:ext cx="11335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com.example.gallery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android.content.res.Resources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android.graphics.drawable.Drawable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android.widget.ImageView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android.widget.TextView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PictureDesc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R.layout.picture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tv_title</a:t>
            </a:r>
            <a:r>
              <a:rPr lang="en-US" altLang="ko-KR" dirty="0"/>
              <a:t> 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R.id.title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en-US" altLang="ko-KR" dirty="0" err="1"/>
              <a:t>tv_author</a:t>
            </a:r>
            <a:r>
              <a:rPr lang="en-US" altLang="ko-KR" dirty="0"/>
              <a:t> = (</a:t>
            </a:r>
            <a:r>
              <a:rPr lang="en-US" altLang="ko-KR" dirty="0" err="1"/>
              <a:t>TextView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R.id.artist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ImageView</a:t>
            </a:r>
            <a:r>
              <a:rPr lang="en-US" altLang="ko-KR" dirty="0"/>
              <a:t> </a:t>
            </a:r>
            <a:r>
              <a:rPr lang="en-US" altLang="ko-KR" dirty="0" err="1"/>
              <a:t>iv_picture</a:t>
            </a:r>
            <a:r>
              <a:rPr lang="en-US" altLang="ko-KR" dirty="0"/>
              <a:t>  = (</a:t>
            </a:r>
            <a:r>
              <a:rPr lang="en-US" altLang="ko-KR" dirty="0" err="1"/>
              <a:t>ImageView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R.id.picture</a:t>
            </a:r>
            <a:r>
              <a:rPr lang="en-US" altLang="ko-K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0154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8189" y="-81082"/>
            <a:ext cx="100411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Intent it = </a:t>
            </a:r>
            <a:r>
              <a:rPr lang="en-US" altLang="ko-KR" dirty="0" err="1"/>
              <a:t>getIntent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String tag  = </a:t>
            </a:r>
            <a:r>
              <a:rPr lang="en-US" altLang="ko-KR" dirty="0" err="1"/>
              <a:t>it.getStringExtra</a:t>
            </a:r>
            <a:r>
              <a:rPr lang="en-US" altLang="ko-KR" dirty="0"/>
              <a:t>("</a:t>
            </a:r>
            <a:r>
              <a:rPr lang="en-US" altLang="ko-KR" dirty="0" err="1"/>
              <a:t>it_tag</a:t>
            </a:r>
            <a:r>
              <a:rPr lang="en-US" altLang="ko-KR" dirty="0"/>
              <a:t>");</a:t>
            </a:r>
          </a:p>
          <a:p>
            <a:endParaRPr lang="en-US" altLang="ko-KR" dirty="0"/>
          </a:p>
          <a:p>
            <a:r>
              <a:rPr lang="en-US" altLang="ko-KR" dirty="0"/>
              <a:t>        Resources res = </a:t>
            </a:r>
            <a:r>
              <a:rPr lang="en-US" altLang="ko-KR" dirty="0" err="1"/>
              <a:t>getResources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id_title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("title"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title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id_title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tv_title.setText</a:t>
            </a:r>
            <a:r>
              <a:rPr lang="en-US" altLang="ko-KR" dirty="0"/>
              <a:t>(title);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id_author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("artist"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author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id_author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tv_author.setText</a:t>
            </a:r>
            <a:r>
              <a:rPr lang="en-US" altLang="ko-KR" dirty="0"/>
              <a:t>(author);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id_picture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("picture" + tag, "string",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String picture = </a:t>
            </a:r>
            <a:r>
              <a:rPr lang="en-US" altLang="ko-KR" dirty="0" err="1"/>
              <a:t>res.getString</a:t>
            </a:r>
            <a:r>
              <a:rPr lang="en-US" altLang="ko-KR" dirty="0"/>
              <a:t>(</a:t>
            </a:r>
            <a:r>
              <a:rPr lang="en-US" altLang="ko-KR" dirty="0" err="1"/>
              <a:t>id_picture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id_img</a:t>
            </a:r>
            <a:r>
              <a:rPr lang="en-US" altLang="ko-KR" dirty="0"/>
              <a:t> = </a:t>
            </a:r>
            <a:r>
              <a:rPr lang="en-US" altLang="ko-KR" dirty="0" err="1"/>
              <a:t>res.getIdentifier</a:t>
            </a:r>
            <a:r>
              <a:rPr lang="en-US" altLang="ko-KR" dirty="0"/>
              <a:t>(picture, "</a:t>
            </a:r>
            <a:r>
              <a:rPr lang="en-US" altLang="ko-KR" dirty="0" err="1"/>
              <a:t>drawable</a:t>
            </a:r>
            <a:r>
              <a:rPr lang="en-US" altLang="ko-KR" dirty="0"/>
              <a:t>", </a:t>
            </a:r>
            <a:r>
              <a:rPr lang="en-US" altLang="ko-KR" dirty="0" err="1"/>
              <a:t>getPackageName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en-US" altLang="ko-KR" dirty="0" err="1"/>
              <a:t>drawable</a:t>
            </a:r>
            <a:r>
              <a:rPr lang="en-US" altLang="ko-KR" dirty="0"/>
              <a:t> = </a:t>
            </a:r>
            <a:r>
              <a:rPr lang="en-US" altLang="ko-KR" dirty="0" err="1"/>
              <a:t>res.getDrawable</a:t>
            </a:r>
            <a:r>
              <a:rPr lang="en-US" altLang="ko-KR" dirty="0"/>
              <a:t>(</a:t>
            </a:r>
            <a:r>
              <a:rPr lang="en-US" altLang="ko-KR" dirty="0" err="1"/>
              <a:t>id_img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iv_picture.setBackground</a:t>
            </a:r>
            <a:r>
              <a:rPr lang="en-US" altLang="ko-KR" dirty="0"/>
              <a:t>(</a:t>
            </a:r>
            <a:r>
              <a:rPr lang="en-US" altLang="ko-KR" dirty="0" err="1"/>
              <a:t>drawable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closePicture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finish();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8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0" y="22225"/>
            <a:ext cx="7561263" cy="4318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/>
              <a:t>명화 목록과 클릭이벤트 처리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0" y="454026"/>
            <a:ext cx="7033845" cy="16825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b="1" dirty="0"/>
              <a:t>프로젝트 개요</a:t>
            </a:r>
            <a:endParaRPr lang="en-US" altLang="ko-KR" sz="1800" b="1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명화 목록과 클릭한 명화 출력하기</a:t>
            </a:r>
            <a:endParaRPr lang="en-US" altLang="ko-KR" sz="18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/>
              <a:t>어플리케이션 이름 </a:t>
            </a:r>
            <a:r>
              <a:rPr lang="en-US" altLang="ko-KR" sz="1800" dirty="0"/>
              <a:t>: Gallery</a:t>
            </a:r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/>
              <a:t>어플리케이션 라벨 </a:t>
            </a:r>
            <a:r>
              <a:rPr lang="en-US" altLang="ko-KR" sz="1800" dirty="0"/>
              <a:t>: </a:t>
            </a:r>
            <a:r>
              <a:rPr lang="ko-KR" altLang="en-US" sz="1800" dirty="0"/>
              <a:t>갤러리</a:t>
            </a:r>
            <a:endParaRPr lang="en-US" altLang="ko-KR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800" b="1" dirty="0" smtClean="0"/>
              <a:t> </a:t>
            </a:r>
            <a:r>
              <a:rPr lang="ko-KR" altLang="en-US" sz="1800" b="1" dirty="0"/>
              <a:t>실행 예시</a:t>
            </a:r>
            <a:endParaRPr lang="en-US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2" descr="C:\Users\한혜인\Downloads\az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88" y="1385250"/>
            <a:ext cx="5615227" cy="43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3968388" y="5792470"/>
            <a:ext cx="19442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명화 목록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8327609" y="5780112"/>
            <a:ext cx="19442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명화 상세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949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23848" b="14950"/>
          <a:stretch/>
        </p:blipFill>
        <p:spPr>
          <a:xfrm>
            <a:off x="138023" y="301924"/>
            <a:ext cx="9969069" cy="6262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14800" y="5495026"/>
            <a:ext cx="6918385" cy="9575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166601" y="380424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 부분을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 flipV="1">
            <a:off x="9851366" y="4173581"/>
            <a:ext cx="1181819" cy="1321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7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3245" y="4502988"/>
            <a:ext cx="7763774" cy="9920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687464" y="4226943"/>
            <a:ext cx="24256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추가된 </a:t>
            </a:r>
            <a:r>
              <a:rPr lang="ko-KR" altLang="en-US" dirty="0" err="1" smtClean="0">
                <a:solidFill>
                  <a:srgbClr val="FF0000"/>
                </a:solidFill>
              </a:rPr>
              <a:t>액티비티</a:t>
            </a:r>
            <a:r>
              <a:rPr lang="ko-KR" altLang="en-US" dirty="0" smtClean="0">
                <a:solidFill>
                  <a:srgbClr val="FF0000"/>
                </a:solidFill>
              </a:rPr>
              <a:t> 기술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8497019" y="4596275"/>
            <a:ext cx="1293962" cy="622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45056" y="60385"/>
            <a:ext cx="1093829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&lt;manifest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package="</a:t>
            </a:r>
            <a:r>
              <a:rPr lang="en-US" altLang="ko-KR" sz="1600" dirty="0" err="1"/>
              <a:t>com.example.gallery</a:t>
            </a:r>
            <a:r>
              <a:rPr lang="en-US" altLang="ko-KR" sz="1600" dirty="0"/>
              <a:t>"&gt;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&lt;application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android:allowBackup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android:roundIcon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ic_launcher_round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android:supportsRtl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android:theme</a:t>
            </a:r>
            <a:r>
              <a:rPr lang="en-US" altLang="ko-KR" sz="1600" dirty="0"/>
              <a:t>="@style/</a:t>
            </a:r>
            <a:r>
              <a:rPr lang="en-US" altLang="ko-KR" sz="1600" dirty="0" err="1"/>
              <a:t>AppTheme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        &lt;activity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            &lt;intent-filter&gt;</a:t>
            </a:r>
          </a:p>
          <a:p>
            <a:r>
              <a:rPr lang="en-US" altLang="ko-KR" sz="1600" dirty="0"/>
              <a:t>                &lt;action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android.intent.action.MAIN</a:t>
            </a:r>
            <a:r>
              <a:rPr lang="en-US" altLang="ko-KR" sz="1600" dirty="0"/>
              <a:t>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  &lt;category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android.intent.category.LAUNCHER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&lt;/intent-filter&gt;</a:t>
            </a:r>
          </a:p>
          <a:p>
            <a:r>
              <a:rPr lang="en-US" altLang="ko-KR" sz="1600" dirty="0"/>
              <a:t>        &lt;/activity&gt;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PictureDesc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="@string/app_name2"&gt;</a:t>
            </a:r>
          </a:p>
          <a:p>
            <a:r>
              <a:rPr lang="en-US" altLang="ko-KR" sz="1600" dirty="0"/>
              <a:t>        &lt;/activity&gt;</a:t>
            </a:r>
          </a:p>
          <a:p>
            <a:r>
              <a:rPr lang="en-US" altLang="ko-KR" sz="1600" dirty="0"/>
              <a:t>    &lt;/application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&lt;/manifest&gt;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200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64857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30684" y="432962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/>
              <a:t>[1] </a:t>
            </a:r>
            <a:r>
              <a:rPr lang="ko-KR" altLang="en-US" b="1" dirty="0" smtClean="0"/>
              <a:t>이미지 </a:t>
            </a:r>
            <a:r>
              <a:rPr lang="ko-KR" altLang="en-US" b="1" dirty="0"/>
              <a:t>파일 추가</a:t>
            </a:r>
            <a:r>
              <a:rPr lang="en-US" altLang="ko-KR" b="1" dirty="0"/>
              <a:t>(res/</a:t>
            </a:r>
            <a:r>
              <a:rPr lang="en-US" altLang="ko-KR" b="1" dirty="0" err="1"/>
              <a:t>drawable</a:t>
            </a:r>
            <a:r>
              <a:rPr lang="en-US" altLang="ko-KR" b="1" dirty="0"/>
              <a:t>)</a:t>
            </a:r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endParaRPr lang="en-US" altLang="ko-KR" sz="1050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en-US" altLang="ko-KR" b="1" dirty="0"/>
              <a:t>[2] </a:t>
            </a:r>
            <a:r>
              <a:rPr lang="ko-KR" altLang="en-US" b="1" dirty="0"/>
              <a:t>텍스트 리소스 편집 </a:t>
            </a:r>
            <a:r>
              <a:rPr lang="en-US" altLang="ko-KR" b="1" dirty="0"/>
              <a:t>(strings.xml)</a:t>
            </a:r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1)“</a:t>
            </a:r>
            <a:r>
              <a:rPr lang="en-US" altLang="ko-KR" sz="1500" dirty="0" err="1"/>
              <a:t>app_name</a:t>
            </a:r>
            <a:r>
              <a:rPr lang="en-US" altLang="ko-KR" sz="1500" dirty="0"/>
              <a:t>”</a:t>
            </a:r>
            <a:r>
              <a:rPr lang="ko-KR" altLang="en-US" sz="1500" dirty="0"/>
              <a:t>속성값에 해당하는 데이터를 수정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</a:t>
            </a:r>
            <a:r>
              <a:rPr lang="ko-KR" altLang="en-US" sz="1500" dirty="0"/>
              <a:t>목록 아이템에 사용할 명화 제목</a:t>
            </a:r>
            <a:r>
              <a:rPr lang="en-US" altLang="ko-KR" sz="1500" dirty="0"/>
              <a:t>, </a:t>
            </a:r>
            <a:r>
              <a:rPr lang="ko-KR" altLang="en-US" sz="1500" dirty="0"/>
              <a:t>화가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이미지명을</a:t>
            </a:r>
            <a:r>
              <a:rPr lang="ko-KR" altLang="en-US" sz="1500" dirty="0"/>
              <a:t> 추가</a:t>
            </a:r>
            <a:endParaRPr lang="en-US" altLang="ko-KR" sz="1100" dirty="0"/>
          </a:p>
          <a:p>
            <a:endParaRPr lang="en-US" altLang="ko-KR" b="1" dirty="0" smtClean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sz="1500" dirty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365816" y="2109347"/>
            <a:ext cx="1368152" cy="18618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Starry_night.png</a:t>
            </a: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3166016" y="2109347"/>
            <a:ext cx="1988406" cy="18618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Still_life_with_kettle.png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54" y="832843"/>
            <a:ext cx="1590722" cy="127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32" y="852481"/>
            <a:ext cx="1584176" cy="125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351" y="3542234"/>
            <a:ext cx="7437266" cy="331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7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-70059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69418" y="361989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 smtClean="0"/>
              <a:t>[3-1] </a:t>
            </a:r>
            <a:r>
              <a:rPr lang="ko-KR" altLang="en-US" b="1" dirty="0" smtClean="0"/>
              <a:t>명화 목록 화면 설계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0" y="710540"/>
            <a:ext cx="4916815" cy="608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690735"/>
            <a:ext cx="4735780" cy="608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3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09914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 smtClean="0"/>
              <a:t>[3-2] </a:t>
            </a:r>
            <a:r>
              <a:rPr lang="ko-KR" altLang="en-US" b="1" dirty="0" smtClean="0"/>
              <a:t>명화 목록 화면 출력</a:t>
            </a:r>
            <a:endParaRPr lang="en-US" altLang="ko-KR" b="1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① 클릭 정보 확인하기 </a:t>
            </a:r>
            <a:r>
              <a:rPr lang="en-US" altLang="ko-KR" sz="1500" dirty="0"/>
              <a:t>: </a:t>
            </a:r>
            <a:r>
              <a:rPr lang="ko-KR" altLang="en-US" sz="1500" dirty="0"/>
              <a:t>클릭한 </a:t>
            </a:r>
            <a:r>
              <a:rPr lang="en-US" altLang="ko-KR" sz="1500" dirty="0"/>
              <a:t>id</a:t>
            </a:r>
            <a:r>
              <a:rPr lang="ko-KR" altLang="en-US" sz="1500" dirty="0"/>
              <a:t>를 인식하고 </a:t>
            </a:r>
            <a:r>
              <a:rPr lang="en-US" altLang="ko-KR" sz="1500" dirty="0"/>
              <a:t>Toast</a:t>
            </a:r>
            <a:r>
              <a:rPr lang="ko-KR" altLang="en-US" sz="1500" dirty="0"/>
              <a:t>로 출력</a:t>
            </a:r>
            <a:r>
              <a:rPr lang="en-US" altLang="ko-KR" sz="1500" b="1" dirty="0"/>
              <a:t> </a:t>
            </a:r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69" y="1182430"/>
            <a:ext cx="7200605" cy="563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1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49528" y="372252"/>
            <a:ext cx="842493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 smtClean="0"/>
              <a:t>[3-2] </a:t>
            </a:r>
            <a:r>
              <a:rPr lang="ko-KR" altLang="en-US" b="1" dirty="0" smtClean="0"/>
              <a:t>명화 목록 화면 출력</a:t>
            </a:r>
            <a:endParaRPr lang="en-US" altLang="ko-KR" b="1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① 명화 상세 </a:t>
            </a:r>
            <a:r>
              <a:rPr lang="ko-KR" altLang="en-US" sz="1500" dirty="0" err="1"/>
              <a:t>액티비티</a:t>
            </a:r>
            <a:r>
              <a:rPr lang="ko-KR" altLang="en-US" sz="1500" dirty="0"/>
              <a:t> 호출</a:t>
            </a:r>
            <a:r>
              <a:rPr lang="en-US" altLang="ko-KR" sz="1500" dirty="0"/>
              <a:t>: </a:t>
            </a:r>
            <a:r>
              <a:rPr lang="ko-KR" altLang="en-US" sz="1500" dirty="0"/>
              <a:t>정상적으로 메시지가 출력되는지 확인했으면</a:t>
            </a:r>
            <a:r>
              <a:rPr lang="en-US" altLang="ko-KR" sz="1500" b="1" dirty="0"/>
              <a:t> Toast</a:t>
            </a:r>
            <a:r>
              <a:rPr lang="ko-KR" altLang="en-US" sz="1500" b="1" dirty="0"/>
              <a:t>를 지우고</a:t>
            </a:r>
            <a:endParaRPr lang="en-US" altLang="ko-KR" sz="1500" b="1" dirty="0"/>
          </a:p>
          <a:p>
            <a:pPr>
              <a:lnSpc>
                <a:spcPts val="2200"/>
              </a:lnSpc>
            </a:pPr>
            <a:r>
              <a:rPr lang="en-US" altLang="ko-KR" sz="1500" b="1" dirty="0"/>
              <a:t>                                           ‘</a:t>
            </a:r>
            <a:r>
              <a:rPr lang="ko-KR" altLang="en-US" sz="1500" b="1" dirty="0"/>
              <a:t>명화 목록</a:t>
            </a:r>
            <a:r>
              <a:rPr lang="en-US" altLang="ko-KR" sz="1500" b="1" dirty="0"/>
              <a:t>’</a:t>
            </a:r>
            <a:r>
              <a:rPr lang="ko-KR" altLang="en-US" sz="1500" b="1" dirty="0" err="1"/>
              <a:t>액티비티에서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‘</a:t>
            </a:r>
            <a:r>
              <a:rPr lang="ko-KR" altLang="en-US" sz="1500" b="1" dirty="0"/>
              <a:t>명화 상세</a:t>
            </a:r>
            <a:r>
              <a:rPr lang="en-US" altLang="ko-KR" sz="1500" b="1" dirty="0"/>
              <a:t>’</a:t>
            </a:r>
            <a:r>
              <a:rPr lang="ko-KR" altLang="en-US" sz="1500" b="1" dirty="0" err="1"/>
              <a:t>액티비티로</a:t>
            </a:r>
            <a:r>
              <a:rPr lang="ko-KR" altLang="en-US" sz="1500" b="1" dirty="0"/>
              <a:t> 정보를 전달</a:t>
            </a:r>
            <a:endParaRPr lang="en-US" altLang="ko-KR" sz="1500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2169693" y="1449238"/>
            <a:ext cx="8285521" cy="5157039"/>
            <a:chOff x="395536" y="2060848"/>
            <a:chExt cx="4872409" cy="5096379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060848"/>
              <a:ext cx="4872409" cy="1774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35130"/>
              <a:ext cx="4872409" cy="3322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75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7328" y="0"/>
            <a:ext cx="7560840" cy="43204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/>
              <a:t>명화 목록과 클릭이벤트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3378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altLang="ko-KR" b="1" dirty="0" smtClean="0"/>
              <a:t>[4-1] </a:t>
            </a:r>
            <a:r>
              <a:rPr lang="ko-KR" altLang="en-US" b="1" dirty="0" smtClean="0"/>
              <a:t>명화 상세 화면 설계</a:t>
            </a:r>
            <a:endParaRPr lang="en-US" altLang="ko-KR" b="1" dirty="0" smtClean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두 번째 </a:t>
            </a:r>
            <a:r>
              <a:rPr lang="ko-KR" altLang="en-US" sz="1500" dirty="0" err="1"/>
              <a:t>액티비티</a:t>
            </a:r>
            <a:r>
              <a:rPr lang="en-US" altLang="ko-KR" sz="1500" dirty="0"/>
              <a:t>(</a:t>
            </a:r>
            <a:r>
              <a:rPr lang="ko-KR" altLang="en-US" sz="1500" dirty="0"/>
              <a:t>명화 상세</a:t>
            </a:r>
            <a:r>
              <a:rPr lang="en-US" altLang="ko-KR" sz="1500" dirty="0"/>
              <a:t>)</a:t>
            </a:r>
            <a:r>
              <a:rPr lang="ko-KR" altLang="en-US" sz="1500" dirty="0"/>
              <a:t>의 화면 설계를 위해 </a:t>
            </a:r>
            <a:r>
              <a:rPr lang="en-US" altLang="ko-KR" sz="1500" dirty="0"/>
              <a:t>picture.xml </a:t>
            </a:r>
            <a:r>
              <a:rPr lang="ko-KR" altLang="en-US" sz="1500" dirty="0"/>
              <a:t>파일을 만듦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500" b="1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ko-KR" altLang="en-US" b="1" dirty="0"/>
              <a:t> </a:t>
            </a:r>
            <a:r>
              <a:rPr lang="en-US" altLang="ko-KR" b="1" dirty="0" smtClean="0"/>
              <a:t>XML </a:t>
            </a:r>
            <a:r>
              <a:rPr lang="ko-KR" altLang="en-US" b="1" dirty="0" smtClean="0"/>
              <a:t>파일 만들기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            1) res/layout </a:t>
            </a:r>
            <a:r>
              <a:rPr lang="ko-KR" altLang="en-US" sz="1500" dirty="0"/>
              <a:t>폴더에서 마우스 오른쪽 버튼 클릭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“New </a:t>
            </a:r>
            <a:r>
              <a:rPr lang="ko-KR" altLang="en-US" sz="1500" dirty="0"/>
              <a:t>→ </a:t>
            </a:r>
            <a:r>
              <a:rPr lang="en-US" altLang="ko-KR" sz="1500" dirty="0"/>
              <a:t>XML </a:t>
            </a:r>
            <a:r>
              <a:rPr lang="ko-KR" altLang="en-US" sz="1500" dirty="0"/>
              <a:t>→ </a:t>
            </a:r>
            <a:r>
              <a:rPr lang="en-US" altLang="ko-KR" sz="1500" dirty="0"/>
              <a:t>Layout XML File”</a:t>
            </a:r>
            <a:r>
              <a:rPr lang="ko-KR" altLang="en-US" sz="1500" dirty="0"/>
              <a:t>클릭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sz="1500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7410" name="Picture 2" descr="C:\Users\한혜인\Downloads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1" y="2721621"/>
            <a:ext cx="6620979" cy="38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한혜인\Downloads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10" y="3386640"/>
            <a:ext cx="4735150" cy="23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 rot="16200000">
            <a:off x="6596277" y="5733257"/>
            <a:ext cx="432049" cy="288032"/>
          </a:xfrm>
          <a:prstGeom prst="rightArrow">
            <a:avLst/>
          </a:prstGeom>
          <a:solidFill>
            <a:srgbClr val="EE736C"/>
          </a:solidFill>
          <a:ln>
            <a:solidFill>
              <a:srgbClr val="EB5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2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2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1530</Words>
  <Application>Microsoft Office PowerPoint</Application>
  <PresentationFormat>와이드스크린</PresentationFormat>
  <Paragraphs>317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41</vt:i4>
      </vt:variant>
    </vt:vector>
  </HeadingPairs>
  <TitlesOfParts>
    <vt:vector size="62" baseType="lpstr">
      <vt:lpstr>HY견고딕</vt:lpstr>
      <vt:lpstr>나눔고딕</vt:lpstr>
      <vt:lpstr>맑은 고딕</vt:lpstr>
      <vt:lpstr>Arial</vt:lpstr>
      <vt:lpstr>Tahoma</vt:lpstr>
      <vt:lpstr>Wingdings</vt:lpstr>
      <vt:lpstr>Office 테마</vt:lpstr>
      <vt:lpstr>1_Office 테마</vt:lpstr>
      <vt:lpstr>2_Office 테마</vt:lpstr>
      <vt:lpstr>3_Office 테마</vt:lpstr>
      <vt:lpstr>15_Office 테마</vt:lpstr>
      <vt:lpstr>16_Office 테마</vt:lpstr>
      <vt:lpstr>17_Office 테마</vt:lpstr>
      <vt:lpstr>18_Office 테마</vt:lpstr>
      <vt:lpstr>19_Office 테마</vt:lpstr>
      <vt:lpstr>20_Office 테마</vt:lpstr>
      <vt:lpstr>21_Office 테마</vt:lpstr>
      <vt:lpstr>22_Office 테마</vt:lpstr>
      <vt:lpstr>23_Office 테마</vt:lpstr>
      <vt:lpstr>24_Office 테마</vt:lpstr>
      <vt:lpstr>4_Office 테마</vt:lpstr>
      <vt:lpstr>제35강 이벤트 처리와 액티비티간 이동-2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Administrator</cp:lastModifiedBy>
  <cp:revision>104</cp:revision>
  <dcterms:created xsi:type="dcterms:W3CDTF">2020-05-09T07:40:47Z</dcterms:created>
  <dcterms:modified xsi:type="dcterms:W3CDTF">2023-05-14T16:32:10Z</dcterms:modified>
</cp:coreProperties>
</file>